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3D9"/>
    <a:srgbClr val="F5F3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28" autoAdjust="0"/>
    <p:restoredTop sz="94343" autoAdjust="0"/>
  </p:normalViewPr>
  <p:slideViewPr>
    <p:cSldViewPr snapToGrid="0" snapToObjects="1">
      <p:cViewPr varScale="1">
        <p:scale>
          <a:sx n="69" d="100"/>
          <a:sy n="69" d="100"/>
        </p:scale>
        <p:origin x="1578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jpeg>
</file>

<file path=ppt/media/image10.png>
</file>

<file path=ppt/media/image11.png>
</file>

<file path=ppt/media/image12.png>
</file>

<file path=ppt/media/image13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6" name="Group 65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7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8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8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00238" y="1122363"/>
            <a:ext cx="6593681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00238" y="3602038"/>
            <a:ext cx="6593681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801052" y="5410202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00237" y="5410202"/>
            <a:ext cx="384366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915603" y="5410200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998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304665"/>
            <a:ext cx="7434266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606426"/>
            <a:ext cx="7434266" cy="3299778"/>
          </a:xfrm>
          <a:prstGeom prst="round2DiagRect">
            <a:avLst>
              <a:gd name="adj1" fmla="val 5101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5124020"/>
            <a:ext cx="7433144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17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609600"/>
            <a:ext cx="7429466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419600"/>
            <a:ext cx="7428344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96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609600"/>
            <a:ext cx="6977064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3365557"/>
            <a:ext cx="6564224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4309919"/>
            <a:ext cx="74295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696579" y="71845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817473" y="276497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176899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2134042"/>
            <a:ext cx="74295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4657655"/>
            <a:ext cx="7428379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3269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609600"/>
            <a:ext cx="74294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674463"/>
            <a:ext cx="2397674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56059" y="3360263"/>
            <a:ext cx="2396432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677635"/>
            <a:ext cx="238828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6075" y="3363435"/>
            <a:ext cx="238895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674463"/>
            <a:ext cx="2396226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3360263"/>
            <a:ext cx="2396226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775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609600"/>
            <a:ext cx="74294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4404596"/>
            <a:ext cx="239643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666998"/>
            <a:ext cx="239643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4980859"/>
            <a:ext cx="239643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4404596"/>
            <a:ext cx="24003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666998"/>
            <a:ext cx="2399205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4980857"/>
            <a:ext cx="24003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4404595"/>
            <a:ext cx="2393056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666998"/>
            <a:ext cx="2396227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8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4980855"/>
            <a:ext cx="2396226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cap="all" baseline="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0376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7046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609600"/>
            <a:ext cx="1503758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609600"/>
            <a:ext cx="5811443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910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8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9" name="Date Placeholder 3"/>
          <p:cNvSpPr>
            <a:spLocks noGrp="1"/>
          </p:cNvSpPr>
          <p:nvPr>
            <p:ph type="dt" sz="half" idx="10"/>
          </p:nvPr>
        </p:nvSpPr>
        <p:spPr>
          <a:xfrm>
            <a:off x="5592691" y="5883277"/>
            <a:ext cx="2057400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56059" y="5883276"/>
            <a:ext cx="467948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07241" y="5883275"/>
            <a:ext cx="578317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14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419227"/>
            <a:ext cx="74295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4424362"/>
            <a:ext cx="74295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53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2249486"/>
            <a:ext cx="3658792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2249486"/>
            <a:ext cx="3656408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432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619127"/>
            <a:ext cx="74295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8902" y="2249486"/>
            <a:ext cx="3435949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3073398"/>
            <a:ext cx="3658793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51992" y="2249485"/>
            <a:ext cx="3433565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3073398"/>
            <a:ext cx="3656408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315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31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445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609601"/>
            <a:ext cx="2892028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592666"/>
            <a:ext cx="4418407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2249486"/>
            <a:ext cx="2892028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908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1" y="609600"/>
            <a:ext cx="3753962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32866" y="609600"/>
            <a:ext cx="3452693" cy="5181602"/>
          </a:xfrm>
          <a:prstGeom prst="round2DiagRect">
            <a:avLst>
              <a:gd name="adj1" fmla="val 6074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9" y="2249486"/>
            <a:ext cx="3753964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898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9041774" cy="6858001"/>
            <a:chOff x="-14288" y="0"/>
            <a:chExt cx="9041774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8352798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618518"/>
            <a:ext cx="7429499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2249487"/>
            <a:ext cx="74294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5883277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5883276"/>
            <a:ext cx="46794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5883275"/>
            <a:ext cx="5783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4334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Free illustration: Binary Code, Binary, Binary System - Free Image on ...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3765" y="1704109"/>
            <a:ext cx="6593681" cy="1898073"/>
          </a:xfrm>
          <a:solidFill>
            <a:schemeClr val="tx1"/>
          </a:solidFill>
          <a:ln>
            <a:noFill/>
          </a:ln>
        </p:spPr>
        <p:txBody>
          <a:bodyPr/>
          <a:lstStyle/>
          <a:p>
            <a:r>
              <a:rPr dirty="0">
                <a:solidFill>
                  <a:schemeClr val="bg1"/>
                </a:solidFill>
              </a:rPr>
              <a:t>The History of Artificial Intelligence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3765" y="3701329"/>
            <a:ext cx="6593681" cy="870672"/>
          </a:xfrm>
          <a:solidFill>
            <a:schemeClr val="tx1"/>
          </a:solidFill>
        </p:spPr>
        <p:txBody>
          <a:bodyPr/>
          <a:lstStyle/>
          <a:p>
            <a:pPr>
              <a:spcBef>
                <a:spcPts val="0"/>
              </a:spcBef>
            </a:pPr>
            <a:r>
              <a:rPr dirty="0">
                <a:solidFill>
                  <a:schemeClr val="bg1">
                    <a:lumMod val="65000"/>
                    <a:lumOff val="35000"/>
                  </a:schemeClr>
                </a:solidFill>
              </a:rPr>
              <a:t>From Early Dreams to Agentic AI</a:t>
            </a:r>
          </a:p>
          <a:p>
            <a:pPr>
              <a:spcBef>
                <a:spcPts val="0"/>
              </a:spcBef>
            </a:pPr>
            <a:r>
              <a:rPr dirty="0">
                <a:solidFill>
                  <a:schemeClr val="bg1">
                    <a:lumMod val="65000"/>
                    <a:lumOff val="35000"/>
                  </a:schemeClr>
                </a:solidFill>
              </a:rPr>
              <a:t>Prepared by: </a:t>
            </a:r>
            <a:r>
              <a:rPr lang="en-US" dirty="0" smtClean="0">
                <a:solidFill>
                  <a:schemeClr val="bg1">
                    <a:lumMod val="65000"/>
                    <a:lumOff val="35000"/>
                  </a:schemeClr>
                </a:solidFill>
              </a:rPr>
              <a:t>Munazha Irfan</a:t>
            </a:r>
            <a:endParaRPr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tx1">
                <a:lumMod val="65000"/>
              </a:schemeClr>
            </a:gs>
            <a:gs pos="13000">
              <a:schemeClr val="tx1">
                <a:lumMod val="75000"/>
              </a:schemeClr>
            </a:gs>
            <a:gs pos="30000">
              <a:schemeClr val="tx1">
                <a:lumMod val="85000"/>
              </a:schemeClr>
            </a:gs>
            <a:gs pos="100000">
              <a:schemeClr val="tx1">
                <a:lumMod val="9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nteligencia Artificial: Debate filosófico | El Cedazo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00" b="100000" l="0" r="100000">
                        <a14:foregroundMark x1="50820" y1="20000" x2="51230" y2="18000"/>
                        <a14:foregroundMark x1="43033" y1="5667" x2="43033" y2="5667"/>
                        <a14:foregroundMark x1="47541" y1="69667" x2="41393" y2="69000"/>
                        <a14:foregroundMark x1="54098" y1="79667" x2="58197" y2="86667"/>
                        <a14:backgroundMark x1="94672" y1="36000" x2="94672" y2="36000"/>
                        <a14:backgroundMark x1="94672" y1="36000" x2="88115" y2="2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662545"/>
            <a:ext cx="4267200" cy="51735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</a:rPr>
              <a:t>Early Foundations (1940s–1950s)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1" y="2097088"/>
            <a:ext cx="5336921" cy="3694113"/>
          </a:xfrm>
        </p:spPr>
        <p:txBody>
          <a:bodyPr>
            <a:normAutofit fontScale="92500" lnSpcReduction="10000"/>
          </a:bodyPr>
          <a:lstStyle/>
          <a:p>
            <a:r>
              <a:rPr dirty="0">
                <a:solidFill>
                  <a:schemeClr val="bg1"/>
                </a:solidFill>
              </a:rPr>
              <a:t>In the 1940s, Alan Turing imagined </a:t>
            </a:r>
            <a:r>
              <a:rPr dirty="0" smtClean="0">
                <a:solidFill>
                  <a:schemeClr val="bg1"/>
                </a:solidFill>
              </a:rPr>
              <a:t>machines </a:t>
            </a:r>
            <a:r>
              <a:rPr dirty="0">
                <a:solidFill>
                  <a:schemeClr val="bg1"/>
                </a:solidFill>
              </a:rPr>
              <a:t>that could think like humans. In 1950, he proposed the Turing Test as a way to check if a machine could convincingly imitate human conversation.</a:t>
            </a:r>
          </a:p>
          <a:p>
            <a:endParaRPr dirty="0">
              <a:solidFill>
                <a:schemeClr val="bg1"/>
              </a:solidFill>
            </a:endParaRPr>
          </a:p>
          <a:p>
            <a:r>
              <a:rPr dirty="0">
                <a:solidFill>
                  <a:schemeClr val="bg1"/>
                </a:solidFill>
              </a:rPr>
              <a:t>The 1956 Dartmouth Conference officially marked the birth of Artificial </a:t>
            </a:r>
            <a:r>
              <a:rPr dirty="0" smtClean="0">
                <a:solidFill>
                  <a:schemeClr val="bg1"/>
                </a:solidFill>
              </a:rPr>
              <a:t>Intelligence </a:t>
            </a:r>
            <a:r>
              <a:rPr dirty="0">
                <a:solidFill>
                  <a:schemeClr val="bg1"/>
                </a:solidFill>
              </a:rPr>
              <a:t>as a research field.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ngineering drafting room, 1962 | Item 73529, Engineering De… | Flickr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4849"/>
          <a:stretch/>
        </p:blipFill>
        <p:spPr>
          <a:xfrm>
            <a:off x="0" y="-1"/>
            <a:ext cx="9144000" cy="6950327"/>
          </a:xfrm>
          <a:prstGeom prst="rect">
            <a:avLst/>
          </a:prstGeom>
        </p:spPr>
      </p:pic>
      <p:pic>
        <p:nvPicPr>
          <p:cNvPr id="5" name="Picture 4" descr="HD wallpaper: mathematics | Wallpaper Flare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"/>
            <a:ext cx="9144000" cy="73101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95000"/>
            </a:schemeClr>
          </a:solidFill>
        </p:spPr>
        <p:txBody>
          <a:bodyPr>
            <a:normAutofit/>
          </a:bodyPr>
          <a:lstStyle/>
          <a:p>
            <a:r>
              <a:rPr dirty="0">
                <a:solidFill>
                  <a:schemeClr val="bg1"/>
                </a:solidFill>
              </a:rPr>
              <a:t>Symbolic AI &amp; Expert Systems (1960s–1970s)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lumMod val="95000"/>
            </a:schemeClr>
          </a:solidFill>
        </p:spPr>
        <p:txBody>
          <a:bodyPr/>
          <a:lstStyle/>
          <a:p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Researchers focused on symbolic reasoning, believing intelligence could be captured with rules and logic.</a:t>
            </a:r>
          </a:p>
          <a:p>
            <a:endParaRPr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Expert systems emerged, helping in medicine, engineering, and business. They were powerful but limited, struggling with flexibility and real-world uncertainty.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he beauty of old machinery | I love old, used machinery... … | Flickr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The AI Winters (1970s–1990s)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Overpromises and high expectations led to disappointment and funding cuts, known as the 'AI Winters'.</a:t>
            </a:r>
          </a:p>
          <a:p>
            <a:endParaRPr dirty="0"/>
          </a:p>
          <a:p>
            <a:r>
              <a:rPr dirty="0"/>
              <a:t>Many believed AI was a failed dream, but dedicated researchers continued working in the background, laying foundations for future progress.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ngineering drafting room, 1962 | Item 73529, Engineering De… | Flickr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49"/>
          <a:stretch/>
        </p:blipFill>
        <p:spPr>
          <a:xfrm>
            <a:off x="0" y="-1"/>
            <a:ext cx="9144000" cy="69503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Machine Learning Revolution (1990s–2010s)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tx1">
              <a:lumMod val="95000"/>
            </a:schemeClr>
          </a:solidFill>
        </p:spPr>
        <p:txBody>
          <a:bodyPr/>
          <a:lstStyle/>
          <a:p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AI shifted from rule-based systems to data-driven approaches.</a:t>
            </a:r>
          </a:p>
          <a:p>
            <a:endParaRPr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Algorithms like Decision Trees, Support Vector Machines, and Neural Networks powered applications such as speech recognition, spam filters, and recommendation systems.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Deep Learning Boom (2010s)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7927" y="2254538"/>
            <a:ext cx="4544832" cy="3541714"/>
          </a:xfrm>
        </p:spPr>
        <p:txBody>
          <a:bodyPr>
            <a:normAutofit fontScale="77500" lnSpcReduction="20000"/>
          </a:bodyPr>
          <a:lstStyle/>
          <a:p>
            <a:r>
              <a:rPr dirty="0"/>
              <a:t>With the rise of big data and GPU computing, AI experienced a breakthrough.</a:t>
            </a:r>
          </a:p>
          <a:p>
            <a:endParaRPr dirty="0"/>
          </a:p>
          <a:p>
            <a:r>
              <a:rPr dirty="0"/>
              <a:t>In 2012, </a:t>
            </a:r>
            <a:r>
              <a:rPr dirty="0" err="1"/>
              <a:t>AlexNet’s</a:t>
            </a:r>
            <a:r>
              <a:rPr dirty="0"/>
              <a:t> victory in the ImageNet competition transformed computer vision and sparked the deep learning era.</a:t>
            </a:r>
          </a:p>
          <a:p>
            <a:endParaRPr dirty="0"/>
          </a:p>
          <a:p>
            <a:r>
              <a:rPr dirty="0"/>
              <a:t>AI soon surpassed humans in tasks like image </a:t>
            </a:r>
            <a:r>
              <a:rPr dirty="0" smtClean="0"/>
              <a:t>recognition </a:t>
            </a:r>
            <a:r>
              <a:rPr dirty="0"/>
              <a:t>and translation.</a:t>
            </a:r>
          </a:p>
        </p:txBody>
      </p:sp>
      <p:pic>
        <p:nvPicPr>
          <p:cNvPr id="4" name="Picture 3" descr="Blog IDEE: Mapas y robots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462" b="100000" l="600" r="57200">
                        <a14:foregroundMark x1="46600" y1="19748" x2="46600" y2="19748"/>
                        <a14:foregroundMark x1="29300" y1="19188" x2="29300" y2="19188"/>
                        <a14:foregroundMark x1="6300" y1="92157" x2="6300" y2="92157"/>
                        <a14:foregroundMark x1="5500" y1="90756" x2="5500" y2="90756"/>
                        <a14:foregroundMark x1="40700" y1="96218" x2="40700" y2="96218"/>
                        <a14:foregroundMark x1="41700" y1="97339" x2="41700" y2="973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1818"/>
          <a:stretch/>
        </p:blipFill>
        <p:spPr>
          <a:xfrm>
            <a:off x="0" y="1454727"/>
            <a:ext cx="4516582" cy="54032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tx1">
                <a:lumMod val="50000"/>
              </a:schemeClr>
            </a:gs>
            <a:gs pos="49000">
              <a:schemeClr val="tx1">
                <a:lumMod val="75000"/>
              </a:schemeClr>
            </a:gs>
            <a:gs pos="71000">
              <a:schemeClr val="tx1">
                <a:lumMod val="85000"/>
              </a:schemeClr>
            </a:gs>
            <a:gs pos="100000">
              <a:schemeClr val="tx1">
                <a:lumMod val="95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Generative AI (2020s)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0" y="2249487"/>
            <a:ext cx="7429499" cy="3209204"/>
          </a:xfrm>
        </p:spPr>
        <p:txBody>
          <a:bodyPr>
            <a:normAutofit lnSpcReduction="10000"/>
          </a:bodyPr>
          <a:lstStyle/>
          <a:p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Transformers like GPT and BERT allowed AI to generate human-like text, images, audio, and video.</a:t>
            </a:r>
          </a:p>
          <a:p>
            <a:endParaRPr dirty="0">
              <a:solidFill>
                <a:schemeClr val="bg1">
                  <a:lumMod val="95000"/>
                  <a:lumOff val="5000"/>
                </a:schemeClr>
              </a:solidFill>
            </a:endParaRPr>
          </a:p>
          <a:p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Tools such as </a:t>
            </a:r>
            <a:r>
              <a:rPr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ChatGPT</a:t>
            </a:r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, Stable Diffusion, and </a:t>
            </a:r>
            <a:r>
              <a:rPr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MidJourney</a:t>
            </a:r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 brought AI into the mainstream, reshaping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</a:t>
            </a:r>
            <a:r>
              <a:rPr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creativity</a:t>
            </a:r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, communication, and </a:t>
            </a:r>
            <a:r>
              <a:rPr lang="en-US"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                       </a:t>
            </a:r>
            <a:r>
              <a:rPr dirty="0" smtClean="0">
                <a:solidFill>
                  <a:schemeClr val="bg1">
                    <a:lumMod val="95000"/>
                    <a:lumOff val="5000"/>
                  </a:schemeClr>
                </a:solidFill>
              </a:rPr>
              <a:t>work</a:t>
            </a:r>
            <a:r>
              <a:rPr dirty="0">
                <a:solidFill>
                  <a:schemeClr val="bg1">
                    <a:lumMod val="95000"/>
                    <a:lumOff val="5000"/>
                  </a:schemeClr>
                </a:solidFill>
              </a:rPr>
              <a:t>.</a:t>
            </a:r>
          </a:p>
        </p:txBody>
      </p:sp>
      <p:pic>
        <p:nvPicPr>
          <p:cNvPr id="4" name="Picture 3" descr="僕がChatGPTに飛びつき、退会した理由 | 杉江義浩OFFICIAL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43" b="100000" l="2474" r="96875">
                        <a14:foregroundMark x1="12630" y1="11472" x2="12630" y2="11472"/>
                        <a14:foregroundMark x1="14063" y1="17017" x2="14063" y2="17017"/>
                        <a14:foregroundMark x1="5469" y1="33461" x2="5469" y2="33461"/>
                        <a14:foregroundMark x1="9635" y1="50669" x2="9635" y2="50669"/>
                        <a14:foregroundMark x1="2604" y1="33652" x2="2604" y2="33652"/>
                        <a14:foregroundMark x1="35547" y1="68260" x2="96875" y2="73231"/>
                        <a14:foregroundMark x1="47266" y1="61377" x2="94531" y2="53728"/>
                        <a14:foregroundMark x1="42188" y1="83748" x2="90495" y2="92352"/>
                        <a14:foregroundMark x1="80469" y1="66922" x2="80469" y2="66922"/>
                        <a14:foregroundMark x1="89323" y1="62715" x2="89323" y2="62715"/>
                        <a14:foregroundMark x1="56510" y1="77820" x2="67448" y2="74379"/>
                        <a14:foregroundMark x1="88672" y1="62715" x2="88281" y2="68834"/>
                        <a14:backgroundMark x1="36198" y1="18356" x2="36198" y2="18356"/>
                        <a14:backgroundMark x1="33073" y1="51816" x2="33073" y2="51816"/>
                        <a14:backgroundMark x1="30078" y1="57170" x2="30078" y2="57170"/>
                        <a14:backgroundMark x1="32422" y1="36711" x2="32422" y2="36711"/>
                        <a14:backgroundMark x1="4427" y1="70746" x2="23307" y2="860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540" t="26298"/>
          <a:stretch/>
        </p:blipFill>
        <p:spPr>
          <a:xfrm>
            <a:off x="4627418" y="3546764"/>
            <a:ext cx="4516582" cy="3311236"/>
          </a:xfrm>
          <a:prstGeom prst="rect">
            <a:avLst/>
          </a:prstGeom>
        </p:spPr>
      </p:pic>
      <p:pic>
        <p:nvPicPr>
          <p:cNvPr id="5" name="Picture 4" descr="Google Gemini VS ChatGPT! Hangisi Daha İyi? - AI EXPLORATION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838" b="74081" l="7272" r="42423">
                        <a14:foregroundMark x1="23177" y1="22963" x2="22552" y2="28889"/>
                        <a14:foregroundMark x1="20469" y1="28889" x2="26667" y2="33148"/>
                        <a14:foregroundMark x1="25313" y1="22963" x2="28646" y2="29907"/>
                        <a14:foregroundMark x1="24219" y1="25926" x2="25313" y2="36111"/>
                        <a14:foregroundMark x1="27292" y1="23981" x2="26979" y2="32315"/>
                        <a14:foregroundMark x1="20313" y1="28056" x2="23021" y2="36111"/>
                        <a14:foregroundMark x1="21823" y1="36667" x2="26042" y2="38056"/>
                        <a14:foregroundMark x1="29375" y1="31574" x2="27865" y2="27778"/>
                      </a14:backgroundRemoval>
                    </a14:imgEffect>
                    <a14:imgEffect>
                      <a14:artisticPlasticWrap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828" t="17570" r="66769" b="56110"/>
          <a:stretch/>
        </p:blipFill>
        <p:spPr>
          <a:xfrm>
            <a:off x="7672388" y="186387"/>
            <a:ext cx="1471612" cy="141446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solidFill>
                  <a:schemeClr val="bg1"/>
                </a:solidFill>
              </a:rPr>
              <a:t>Agentic AI (Now &amp; Future)</a:t>
            </a:r>
          </a:p>
        </p:txBody>
      </p:sp>
      <p:pic>
        <p:nvPicPr>
          <p:cNvPr id="5" name="Picture 4" descr="Trent Psych Modules"/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72" b="99281" l="2967" r="99433">
                        <a14:foregroundMark x1="34200" y1="37650" x2="33433" y2="63909"/>
                        <a14:foregroundMark x1="2967" y1="39448" x2="29367" y2="19065"/>
                        <a14:foregroundMark x1="4800" y1="42026" x2="14767" y2="44544"/>
                        <a14:foregroundMark x1="71167" y1="25240" x2="93700" y2="32554"/>
                        <a14:foregroundMark x1="65067" y1="15048" x2="67833" y2="20863"/>
                        <a14:foregroundMark x1="82433" y1="24520" x2="82233" y2="21223"/>
                        <a14:foregroundMark x1="43600" y1="89089" x2="42867" y2="90528"/>
                        <a14:foregroundMark x1="63033" y1="76679" x2="63933" y2="79197"/>
                        <a14:foregroundMark x1="44167" y1="89808" x2="43800" y2="87230"/>
                        <a14:foregroundMark x1="45100" y1="86871" x2="43067" y2="89448"/>
                        <a14:foregroundMark x1="48967" y1="81055" x2="51000" y2="81055"/>
                        <a14:foregroundMark x1="48600" y1="85072" x2="53400" y2="76679"/>
                        <a14:foregroundMark x1="94433" y1="37650" x2="98500" y2="37650"/>
                        <a14:foregroundMark x1="75600" y1="69365" x2="84467" y2="60252"/>
                        <a14:foregroundMark x1="86300" y1="58813" x2="92600" y2="50779"/>
                      </a14:backgroundRemoval>
                    </a14:imgEffect>
                    <a14:imgEffect>
                      <a14:sharpenSoften amount="5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4"/>
          <a:stretch/>
        </p:blipFill>
        <p:spPr>
          <a:xfrm>
            <a:off x="179538" y="1593272"/>
            <a:ext cx="8964462" cy="4350327"/>
          </a:xfrm>
          <a:prstGeom prst="rect">
            <a:avLst/>
          </a:prstGeom>
          <a:effectLst>
            <a:glow>
              <a:schemeClr val="accent1">
                <a:alpha val="3000"/>
              </a:schemeClr>
            </a:glow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dirty="0">
                <a:solidFill>
                  <a:schemeClr val="bg1"/>
                </a:solidFill>
              </a:rPr>
              <a:t>AI is evolving from being just a tool to becoming an autonomous agent.</a:t>
            </a:r>
          </a:p>
          <a:p>
            <a:endParaRPr dirty="0">
              <a:solidFill>
                <a:schemeClr val="bg1"/>
              </a:solidFill>
            </a:endParaRPr>
          </a:p>
          <a:p>
            <a:r>
              <a:rPr dirty="0">
                <a:solidFill>
                  <a:schemeClr val="bg1"/>
                </a:solidFill>
              </a:rPr>
              <a:t>It can plan, reason, and execute multi-step tasks while integrating with external tools.</a:t>
            </a:r>
          </a:p>
          <a:p>
            <a:endParaRPr dirty="0">
              <a:solidFill>
                <a:schemeClr val="bg1"/>
              </a:solidFill>
            </a:endParaRPr>
          </a:p>
          <a:p>
            <a:r>
              <a:rPr dirty="0">
                <a:solidFill>
                  <a:schemeClr val="bg1"/>
                </a:solidFill>
              </a:rPr>
              <a:t>Agentic AI brings exciting opportunities but also raises ethical and societal concerns.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6061" y="2249487"/>
            <a:ext cx="4076158" cy="3541714"/>
          </a:xfrm>
        </p:spPr>
        <p:txBody>
          <a:bodyPr>
            <a:normAutofit fontScale="77500" lnSpcReduction="20000"/>
          </a:bodyPr>
          <a:lstStyle/>
          <a:p>
            <a:r>
              <a:rPr dirty="0"/>
              <a:t>The history of AI shows cycles of ambition, doubt, and breakthrough.</a:t>
            </a:r>
          </a:p>
          <a:p>
            <a:endParaRPr dirty="0"/>
          </a:p>
          <a:p>
            <a:r>
              <a:rPr dirty="0"/>
              <a:t>From symbolic reasoning to agentic systems, every stage built on the previous one.</a:t>
            </a:r>
          </a:p>
          <a:p>
            <a:endParaRPr dirty="0"/>
          </a:p>
          <a:p>
            <a:r>
              <a:rPr dirty="0"/>
              <a:t>The future of AI depends on how humanity chooses to shape and guide its development.</a:t>
            </a:r>
          </a:p>
        </p:txBody>
      </p:sp>
      <p:pic>
        <p:nvPicPr>
          <p:cNvPr id="4" name="Picture 3" descr="Alan Turing - Wikipedi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219" y="948882"/>
            <a:ext cx="4100945" cy="5285663"/>
          </a:xfrm>
          <a:prstGeom prst="rect">
            <a:avLst/>
          </a:prstGeom>
          <a:effectLst>
            <a:softEdge rad="5588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152</TotalTime>
  <Words>406</Words>
  <Application>Microsoft Office PowerPoint</Application>
  <PresentationFormat>On-screen Show (4:3)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Trebuchet MS</vt:lpstr>
      <vt:lpstr>Tw Cen MT</vt:lpstr>
      <vt:lpstr>Circuit</vt:lpstr>
      <vt:lpstr>The History of Artificial Intelligence</vt:lpstr>
      <vt:lpstr>Early Foundations (1940s–1950s)</vt:lpstr>
      <vt:lpstr>Symbolic AI &amp; Expert Systems (1960s–1970s)</vt:lpstr>
      <vt:lpstr>The AI Winters (1970s–1990s)</vt:lpstr>
      <vt:lpstr>Machine Learning Revolution (1990s–2010s)</vt:lpstr>
      <vt:lpstr>Deep Learning Boom (2010s)</vt:lpstr>
      <vt:lpstr>Generative AI (2020s)</vt:lpstr>
      <vt:lpstr>Agentic AI (Now &amp; Future)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History of Artificial Intelligence</dc:title>
  <dc:subject/>
  <dc:creator>Munazha Ahmed</dc:creator>
  <cp:keywords/>
  <dc:description>generated using python-pptx</dc:description>
  <cp:lastModifiedBy>Dell</cp:lastModifiedBy>
  <cp:revision>17</cp:revision>
  <dcterms:created xsi:type="dcterms:W3CDTF">2013-01-27T09:14:16Z</dcterms:created>
  <dcterms:modified xsi:type="dcterms:W3CDTF">2025-08-24T16:30:02Z</dcterms:modified>
  <cp:category/>
</cp:coreProperties>
</file>

<file path=docProps/thumbnail.jpeg>
</file>